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68" r:id="rId2"/>
    <p:sldId id="269" r:id="rId3"/>
    <p:sldId id="270" r:id="rId4"/>
    <p:sldId id="257" r:id="rId5"/>
    <p:sldId id="265" r:id="rId6"/>
    <p:sldId id="258" r:id="rId7"/>
    <p:sldId id="266" r:id="rId8"/>
    <p:sldId id="260" r:id="rId9"/>
    <p:sldId id="271" r:id="rId10"/>
    <p:sldId id="272" r:id="rId11"/>
    <p:sldId id="263" r:id="rId12"/>
    <p:sldId id="264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7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88E1692-49BF-41F2-B34A-7DA12F396496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90979F-5350-43A7-9309-82ABED0AA37A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58CFB5-4DB8-4999-BF25-E603EB0B1E65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FF762-F1E4-44A8-B1E2-CC002428C2C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89D6B-7CE6-4CCC-A6BF-C63CE22751E3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3D44-FC51-4695-9BBD-B6EB82B870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5846ED-178D-4D67-B3E4-6EE887638DC8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EC816F-8FF3-4B95-8719-B3658FCD9DA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1D39AE-CB3A-4612-9B98-793E38716293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0D5ED-7376-48B1-B87C-475B6E42CFD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76E4AF-7BC1-41FE-B7CE-928D02A16419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6331-4554-422F-82AE-DCF10928BC92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CEA59C-8812-4EE2-99CF-4FDFA6E16AC5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8E11B-72FC-443F-B553-918448AF46E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4787CE-0A35-4D42-A89A-8F6209A8ED30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C65198-EEDF-4B83-B2E8-DEFBE75779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E169476-C7C7-40B7-886F-D4DE7B783D31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A30DBE-9381-4D31-A86D-F2DE7427A9C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84E1A-AB32-4A57-B213-31F9B7E4C196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AFB70C-1886-4EBC-BD3D-9681E2CAF41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49F459-614A-4459-8463-25CC13DD6E54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14B551-D617-4F61-89DB-BD8A6AAF869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CF4712C-E452-4DC9-9ABA-23FB10493A40}" type="datetimeFigureOut">
              <a:rPr lang="ru-RU" smtClean="0"/>
              <a:pPr>
                <a:defRPr/>
              </a:pPr>
              <a:t>28.11.2023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94A9F3-D43F-49F1-9726-960337BC70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251520" y="332656"/>
            <a:ext cx="8424936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4000" b="1" dirty="0">
                <a:solidFill>
                  <a:srgbClr val="0070C0"/>
                </a:solidFill>
                <a:latin typeface="Georgia" panose="02040502050405020303" pitchFamily="18" charset="0"/>
              </a:rPr>
              <a:t>ФОП ДО:</a:t>
            </a:r>
          </a:p>
          <a:p>
            <a:pPr algn="ctr" eaLnBrk="1" hangingPunct="1"/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новая федеральная </a:t>
            </a:r>
            <a:endParaRPr lang="ru-RU" altLang="ru-RU" sz="2800" b="1" dirty="0" smtClean="0">
              <a:solidFill>
                <a:srgbClr val="0070C0"/>
              </a:solidFill>
              <a:latin typeface="Georgia" panose="02040502050405020303" pitchFamily="18" charset="0"/>
            </a:endParaRPr>
          </a:p>
          <a:p>
            <a:pPr algn="ctr"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образовательная программа дошкольного образования</a:t>
            </a:r>
            <a:endParaRPr lang="ru-RU" altLang="ru-RU" sz="2800" b="1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336" y="3068960"/>
            <a:ext cx="5525475" cy="3384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7406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Содержательный  </a:t>
            </a:r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8"/>
          <a:stretch>
            <a:fillRect/>
          </a:stretch>
        </p:blipFill>
        <p:spPr bwMode="auto">
          <a:xfrm>
            <a:off x="899592" y="1340768"/>
            <a:ext cx="7704856" cy="491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77643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3" t="323" r="24" b="-323"/>
          <a:stretch>
            <a:fillRect/>
          </a:stretch>
        </p:blipFill>
        <p:spPr bwMode="auto">
          <a:xfrm>
            <a:off x="572468" y="1308283"/>
            <a:ext cx="8196816" cy="4958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Box 2"/>
          <p:cNvSpPr txBox="1">
            <a:spLocks noChangeArrowheads="1"/>
          </p:cNvSpPr>
          <p:nvPr/>
        </p:nvSpPr>
        <p:spPr bwMode="auto">
          <a:xfrm>
            <a:off x="1835696" y="600076"/>
            <a:ext cx="59875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200" b="1" dirty="0">
                <a:solidFill>
                  <a:srgbClr val="0070C0"/>
                </a:solidFill>
                <a:latin typeface="Georgia" panose="02040502050405020303" pitchFamily="18" charset="0"/>
              </a:rPr>
              <a:t>Организационный раздел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Box 2"/>
          <p:cNvSpPr txBox="1">
            <a:spLocks noChangeArrowheads="1"/>
          </p:cNvSpPr>
          <p:nvPr/>
        </p:nvSpPr>
        <p:spPr bwMode="auto">
          <a:xfrm>
            <a:off x="1835696" y="1361282"/>
            <a:ext cx="5616575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Спасибо </a:t>
            </a:r>
          </a:p>
          <a:p>
            <a:pPr algn="ctr" eaLnBrk="1" hangingPunct="1"/>
            <a:r>
              <a:rPr lang="ru-RU" altLang="ru-RU" sz="5400" b="1" dirty="0">
                <a:solidFill>
                  <a:srgbClr val="0070C0"/>
                </a:solidFill>
                <a:latin typeface="Georgia" panose="02040502050405020303" pitchFamily="18" charset="0"/>
              </a:rPr>
              <a:t>за внимание!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75" y="4077072"/>
            <a:ext cx="7441215" cy="216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48680"/>
            <a:ext cx="8424936" cy="5328592"/>
          </a:xfrm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Уважаемые родители!</a:t>
            </a:r>
          </a:p>
          <a:p>
            <a:pPr marL="45720" indent="0" algn="ctr">
              <a:buNone/>
            </a:pPr>
            <a:endParaRPr lang="ru-RU" sz="2800" b="1" dirty="0" smtClean="0">
              <a:solidFill>
                <a:srgbClr val="FF000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С </a:t>
            </a:r>
            <a:r>
              <a:rPr lang="ru-RU" altLang="ru-RU" sz="3400" b="1" dirty="0">
                <a:solidFill>
                  <a:srgbClr val="0070C0"/>
                </a:solidFill>
                <a:latin typeface="Georgia" panose="02040502050405020303" pitchFamily="18" charset="0"/>
              </a:rPr>
              <a:t>1 сентября 2023 года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дошкольные учреждения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начали 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работать по новой федеральной образовательной 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программе дошкольного образования (ФОП </a:t>
            </a:r>
            <a:r>
              <a:rPr lang="ru-RU" altLang="ru-RU" sz="3400" dirty="0">
                <a:solidFill>
                  <a:srgbClr val="002060"/>
                </a:solidFill>
                <a:latin typeface="Georgia" panose="02040502050405020303" pitchFamily="18" charset="0"/>
              </a:rPr>
              <a:t>ДО</a:t>
            </a: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). </a:t>
            </a:r>
            <a:endParaRPr lang="ru-RU" altLang="ru-RU" sz="34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altLang="ru-RU" sz="3400" b="1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42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ДОШКОЛЬНОГО  ОБРАЗОВАНИЯ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– </a:t>
            </a:r>
            <a:r>
              <a:rPr lang="ru-RU" altLang="ru-RU" sz="3800" dirty="0" smtClean="0">
                <a:solidFill>
                  <a:srgbClr val="002060"/>
                </a:solidFill>
                <a:latin typeface="Georgia" panose="02040502050405020303" pitchFamily="18" charset="0"/>
              </a:rPr>
              <a:t>это </a:t>
            </a:r>
            <a:r>
              <a:rPr lang="ru-RU" altLang="ru-RU" sz="3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обязательный для всех детских садов документ </a:t>
            </a:r>
          </a:p>
          <a:p>
            <a:pPr marL="45720" indent="0" algn="ctr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alt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утвержден Приказом </a:t>
            </a:r>
            <a:r>
              <a:rPr lang="ru-RU" sz="3400" dirty="0" err="1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Минпросвещения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 от </a:t>
            </a:r>
            <a:r>
              <a:rPr lang="ru-RU" sz="3400" dirty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25.11 2022г. № </a:t>
            </a:r>
            <a:r>
              <a:rPr lang="ru-RU" sz="34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1028.</a:t>
            </a:r>
          </a:p>
          <a:p>
            <a:pPr marL="45720" indent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ru-RU" sz="2800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</a:br>
            <a:r>
              <a:rPr lang="ru-RU" altLang="ru-RU" sz="34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ФОП ДО </a:t>
            </a:r>
            <a:r>
              <a:rPr lang="ru-RU" sz="3400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определяет единый для всей страны базовый объем, содержание, планируемые результаты дошкольного образования. Предусматривает интеграцию воспитания и обучения в едином образовательном процессе. </a:t>
            </a:r>
            <a:endParaRPr lang="ru-RU" sz="3400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037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71600" y="3284984"/>
            <a:ext cx="7704856" cy="40183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«Мы разрабатываем такую программу, я, наверно, впервые об этом скажу, помощи родителям, у которых родился ребенок, именно с точки зрения того, как его воспитывать. Ребенок в дошкольном детстве должен максимально развиваться, он должен общаться со сверстниками, играть, у него должны развиваться основные психологические функции. А в школе его уже потом научат читать и писать»</a:t>
            </a:r>
            <a:endParaRPr lang="ru-RU" sz="2000" b="1" dirty="0" smtClean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Министр просвещения России</a:t>
            </a:r>
          </a:p>
          <a:p>
            <a:pPr marL="44450" indent="2820988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Georgia" panose="02040502050405020303" pitchFamily="18" charset="0"/>
              </a:rPr>
              <a:t>Кравцов Сергей Сергеевич</a:t>
            </a:r>
            <a:endParaRPr lang="ru-RU" sz="2000" b="1" dirty="0">
              <a:solidFill>
                <a:schemeClr val="accent1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3613"/>
            <a:ext cx="3456385" cy="2598405"/>
          </a:xfrm>
          <a:prstGeom prst="ellipse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614571"/>
            <a:ext cx="2880320" cy="2316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715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4"/>
          <p:cNvSpPr txBox="1">
            <a:spLocks noChangeArrowheads="1"/>
          </p:cNvSpPr>
          <p:nvPr/>
        </p:nvSpPr>
        <p:spPr bwMode="auto">
          <a:xfrm>
            <a:off x="698416" y="692696"/>
            <a:ext cx="7992887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800" b="1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</a:pPr>
            <a:r>
              <a:rPr lang="ru-RU" altLang="ru-RU" sz="2800" b="1" u="sng" dirty="0">
                <a:solidFill>
                  <a:srgbClr val="0070C0"/>
                </a:solidFill>
                <a:latin typeface="Georgia" panose="02040502050405020303" pitchFamily="18" charset="0"/>
              </a:rPr>
              <a:t>Цель ФОП ДО </a:t>
            </a:r>
            <a:r>
              <a:rPr lang="ru-RU" altLang="ru-RU" sz="2800" b="1" dirty="0">
                <a:solidFill>
                  <a:srgbClr val="002060"/>
                </a:solidFill>
                <a:latin typeface="Georgia" panose="02040502050405020303" pitchFamily="18" charset="0"/>
              </a:rPr>
              <a:t>– разностороннее развитие ребенка дошкольного возраста на основе духовно-нравственных ценностей российского народа, исторических и национально-культурных традиций. </a:t>
            </a:r>
            <a:endParaRPr lang="ru-RU" altLang="ru-RU" sz="2800" dirty="0">
              <a:solidFill>
                <a:srgbClr val="002060"/>
              </a:solidFill>
              <a:latin typeface="Georgia" panose="02040502050405020303" pitchFamily="18" charset="0"/>
            </a:endParaRPr>
          </a:p>
          <a:p>
            <a:pPr algn="ctr" eaLnBrk="1" hangingPunct="1"/>
            <a:endParaRPr lang="ru-RU" altLang="ru-RU" sz="2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476250"/>
            <a:ext cx="7992888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ФОП ДО - это норматив, который был разработан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для осуществления</a:t>
            </a: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 следующих функций</a:t>
            </a:r>
            <a:r>
              <a:rPr lang="ru-RU" sz="2400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:</a:t>
            </a:r>
            <a:endParaRPr lang="ru-RU" sz="24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федеральное образовательное пространство для воспитания и развития дошкольников;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обеспечить детям и родителям равные и качественные условия дошкольного образования на всей территории России;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создать единое ядро содержания дошкольного образования, которое будет приобщать детей к традиционным духовно-нравственным и социокультурным ценностям, а также воспитает в них тягу и любовь к истории и культуре своей страны, малой родины и семьи;</a:t>
            </a: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0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342900" indent="-342900" fontAlgn="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воспитывать и развивать ребенка с активной гражданской позицией, патриотическими взглядами и ценностями.</a:t>
            </a:r>
          </a:p>
        </p:txBody>
      </p:sp>
      <p:sp>
        <p:nvSpPr>
          <p:cNvPr id="4102" name="TextBox 5"/>
          <p:cNvSpPr txBox="1">
            <a:spLocks noChangeArrowheads="1"/>
          </p:cNvSpPr>
          <p:nvPr/>
        </p:nvSpPr>
        <p:spPr bwMode="auto">
          <a:xfrm>
            <a:off x="8893175" y="53006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ru-RU" alt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6852" y="2852936"/>
            <a:ext cx="1940892" cy="12239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dirty="0"/>
              <a:t>ФОП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16920" y="2916833"/>
            <a:ext cx="2232025" cy="961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ФГОС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88111" y="2673114"/>
            <a:ext cx="2232025" cy="15836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/>
              <a:t>Основа для ОП</a:t>
            </a:r>
          </a:p>
        </p:txBody>
      </p:sp>
      <p:sp>
        <p:nvSpPr>
          <p:cNvPr id="6" name="Плюс 5"/>
          <p:cNvSpPr/>
          <p:nvPr/>
        </p:nvSpPr>
        <p:spPr>
          <a:xfrm>
            <a:off x="2267744" y="2936280"/>
            <a:ext cx="914400" cy="9144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 6"/>
          <p:cNvSpPr/>
          <p:nvPr/>
        </p:nvSpPr>
        <p:spPr>
          <a:xfrm>
            <a:off x="5448945" y="2943821"/>
            <a:ext cx="914400" cy="9144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21206" y="919973"/>
            <a:ext cx="77989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Федеральная образовательная программа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дошкольного образования</a:t>
            </a:r>
            <a:endParaRPr lang="ru-RU" dirty="0" smtClean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и Федеральный государственный стандарт дошкольного образования </a:t>
            </a:r>
          </a:p>
          <a:p>
            <a:r>
              <a:rPr lang="ru-RU" dirty="0" smtClean="0">
                <a:solidFill>
                  <a:schemeClr val="bg2">
                    <a:lumMod val="25000"/>
                  </a:schemeClr>
                </a:solidFill>
                <a:latin typeface="Georgia" panose="02040502050405020303" pitchFamily="18" charset="0"/>
              </a:rPr>
              <a:t>станут основой для разработки образовательных программ ДОО</a:t>
            </a:r>
            <a:endParaRPr lang="ru-RU" dirty="0">
              <a:solidFill>
                <a:schemeClr val="bg2">
                  <a:lumMod val="25000"/>
                </a:schemeClr>
              </a:solidFill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71600" y="476672"/>
            <a:ext cx="7632848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Отличие ФОП ДО от ООП </a:t>
            </a:r>
            <a:r>
              <a:rPr lang="ru-RU" sz="24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ДО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более детализирована,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рассчитана на дошкольное воспитание разных возрастных групп,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направлена на воспитание патриотических и интернациональных чувств,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сделан акцент на правила безопасного поведения в различных ситуациях,</a:t>
            </a:r>
          </a:p>
          <a:p>
            <a:pPr marL="285750" indent="-285750" fontAlgn="auto">
              <a:spcBef>
                <a:spcPts val="0"/>
              </a:spcBef>
              <a:spcAft>
                <a:spcPts val="120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представлен примерный перечень музыкальных и художественных произведений искусства, анимационных и кинематографических произведений</a:t>
            </a:r>
            <a:r>
              <a:rPr lang="ru-RU" sz="2400" dirty="0">
                <a:latin typeface="Georgia" panose="02040502050405020303" pitchFamily="18" charset="0"/>
                <a:cs typeface="+mn-cs"/>
              </a:rPr>
              <a:t>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2400" dirty="0">
              <a:latin typeface="Georgia" panose="02040502050405020303" pitchFamily="18" charset="0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8352928" cy="581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Arial Black" pitchFamily="34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Разделы ФОП:</a:t>
            </a:r>
            <a:endParaRPr lang="ru-RU" sz="2800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целевой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содержательный</a:t>
            </a:r>
            <a:r>
              <a:rPr lang="ru-RU" sz="28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‎</a:t>
            </a:r>
          </a:p>
          <a:p>
            <a:pPr marL="571500" indent="-57150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8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организационный</a:t>
            </a: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fontAlgn="t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В структуру ФОП входят:</a:t>
            </a:r>
            <a:endParaRPr lang="ru-RU" sz="2800" b="1" dirty="0">
              <a:solidFill>
                <a:srgbClr val="0070C0"/>
              </a:solidFill>
              <a:latin typeface="Georgia" panose="02040502050405020303" pitchFamily="18" charset="0"/>
              <a:cs typeface="+mn-cs"/>
            </a:endParaRPr>
          </a:p>
          <a:p>
            <a:pPr algn="ctr" fontAlgn="t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rgbClr val="002060"/>
              </a:solidFill>
              <a:latin typeface="Georgia" panose="02040502050405020303" pitchFamily="18" charset="0"/>
              <a:cs typeface="+mn-cs"/>
            </a:endParaRP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образования;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федеральная рабочая 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воспитания;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 smtClean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программа </a:t>
            </a: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коррекционно-развивающей работы;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примерный режим и распорядок дня в дошкольной группе; </a:t>
            </a:r>
          </a:p>
          <a:p>
            <a:pPr marL="285750" indent="-285750" fontAlgn="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400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федеральный календарный план воспитательной работы.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771800" y="533400"/>
            <a:ext cx="39604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Целевой </a:t>
            </a:r>
            <a:r>
              <a:rPr lang="ru-RU" altLang="ru-RU" sz="2800" b="1" dirty="0">
                <a:solidFill>
                  <a:srgbClr val="0070C0"/>
                </a:solidFill>
                <a:latin typeface="Georgia" panose="02040502050405020303" pitchFamily="18" charset="0"/>
              </a:rPr>
              <a:t>раздел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46"/>
          <a:stretch>
            <a:fillRect/>
          </a:stretch>
        </p:blipFill>
        <p:spPr bwMode="auto">
          <a:xfrm>
            <a:off x="611560" y="1340768"/>
            <a:ext cx="8013811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97801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253</TotalTime>
  <Words>342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Arial Black</vt:lpstr>
      <vt:lpstr>Calibri</vt:lpstr>
      <vt:lpstr>Georgia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Алсу</cp:lastModifiedBy>
  <cp:revision>28</cp:revision>
  <dcterms:created xsi:type="dcterms:W3CDTF">2023-02-22T14:53:18Z</dcterms:created>
  <dcterms:modified xsi:type="dcterms:W3CDTF">2023-11-28T12:59:29Z</dcterms:modified>
</cp:coreProperties>
</file>